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52E0-4B27-4E39-B58D-8E648C1B70A2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C1D5E-9747-4D1F-9CF4-5405FF0CA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77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6791B-C637-E295-8FB1-CC74DE0DE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FC2538-659F-E17F-00AB-A2543AA5E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B913FB-8D18-82BD-BC8F-29CF9779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EAA-ABDD-4440-A853-C5C89405231D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F8655-D9A7-F907-54CF-B8E17EBC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A9164C-7A52-2741-DFAE-1D7536A4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3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C9A92-3C99-2DFF-7380-EBCB6BEB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2AA9CF-C89F-2BFC-5355-AE00E43A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7CD055-A92B-E0C5-045E-6DD67E65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ED42-ECD6-4311-A6B2-6C527D6EF84F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6B4F14-7DEB-185C-60A7-D9BB78BD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3E194-CF8A-DCEC-81E3-880B692D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5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98AC4B3-8472-8ACF-6285-2C3717347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264DD0-535D-ACB1-F997-334E78D49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C86E2-836D-A671-5F5A-0BFCE62B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F1ED-7B1F-460F-B75D-3FAE718E6055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D8C415-56BD-776C-DCE7-BD2A67E1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B3E876-6824-7B4C-93B7-CD1FDBE2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19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ADA93-FD14-1F40-6E56-6D1069CA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01CD43-7088-0BB0-4DB4-A280827F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26C0F0-BE7A-4E96-4979-0D7AD1A8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6952-C993-4807-8A50-DA4635599BAB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5F4EAF-DA80-9829-129C-FD4B5B50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96A79-72A3-4959-8DFA-E70DF429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2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E9BAA-C8D8-9D40-271D-E47D7DCE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436CBF-CD68-3DA4-4083-F5BC43C5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A9E970-576F-6923-3A82-5B96BD50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0D60-EF28-4C7D-930C-F222BF12E813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049908-475A-A89F-2736-47C6822E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B148B0-BB43-143B-1383-BD4C471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97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E5E14-A0E1-D34A-A292-69760BCC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E611B-6F56-82FF-2AF1-C64F4E615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B4ABA3-16FB-5755-AF40-8F662FBD7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D811B6-5A6E-57D0-F818-ACD2D396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9407-7494-423C-BC65-405170BEB86F}" type="datetime1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80F134-1103-10ED-A9CA-EBD6F525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BBC017-6B1C-5083-0105-37D444DD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6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021A9-1E47-529A-344A-C61EA8CE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953C08-9962-9403-C8E7-D10447AD0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9C7BED-BE51-C237-2052-9D332AA18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B477B3-C5FD-6FF2-938C-C97E3CA5A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9CD3D73-49BD-5622-CCEC-8CB04A59E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E8582B-D320-67BD-4668-64D065BA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40E0-D398-441B-9ABE-207F6BD6F0D0}" type="datetime1">
              <a:rPr lang="nl-NL" smtClean="0"/>
              <a:t>18-10-2022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9D10DD-945C-866F-C92E-B5ECC6F5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4C3E1E-8780-6D8B-FD88-4DC4C75F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5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1DF22-042E-B0CF-E880-49D65CBF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EF7139-0D21-AA3F-5066-54ED6152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098C-0924-4FB2-9E5A-8AEA02F89C7D}" type="datetime1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BC67D1-9551-FEBE-4D46-F6995E6E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CE2E9C-D8EE-4064-3D18-AF5590D0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14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40C269-296E-55C6-31EC-29A3E052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5DF9-0D1E-47AC-A6B9-68FC868F880C}" type="datetime1">
              <a:rPr lang="nl-NL" smtClean="0"/>
              <a:t>18-10-2022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24C1B9-A02C-A758-78A5-02DAEA67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3C1DF0-26B3-DAA2-92FF-2FECB936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60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3A6B1-5AE1-6D77-63B4-46A40B64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0429D7-345B-B128-2D09-35ACC96F9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6D5FA4-71B7-E63D-56C8-B961F953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CBFA01-704C-4EA8-ADED-A9D68AE7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DB63-72C2-4B19-BEB9-3BD27C4CC4F7}" type="datetime1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0F1881-D5D9-B0C2-D9BE-F173EB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EAED9D-CD98-BFCE-5705-05533ECB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5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F506A-BB22-7BF0-7157-0E9CA3B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33E49E-D832-73A3-E436-D999B2F19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429113-B2B3-03FB-3035-161E67C9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404007-B729-5A05-0463-7DA14E90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A4D-9FEA-4965-9484-3FA753136D5B}" type="datetime1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4ED2B2-6C22-5488-8FB2-6537A813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D96ABF-3254-B529-1E2C-3DDB0529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5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DEBB72-3BC3-6397-1E51-2FE9653E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30BE57-DD49-6A62-CC60-5563532B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342DAB-2D15-2B61-D353-F7BA990F0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A5F9-34D4-4398-AE5F-CE465B4B1A62}" type="datetime1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9CB6F-5886-F90D-58F3-646677AFF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A1CC08-027B-E0E2-6ED8-48176587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B3D0-A775-4648-9376-2357AC178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79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8175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342900" lvl="0" indent="-342900" algn="ctr"/>
            <a:r>
              <a:rPr lang="nl-NL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HET GETAL VAN DE VOLMAAKTHEID</a:t>
            </a:r>
            <a:r>
              <a:rPr lang="nl-NL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nl-NL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ZEVEN, </a:t>
            </a:r>
            <a:br>
              <a:rPr lang="nl-NL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NL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in Gods wegen en handelen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D3F902F-03C6-05D2-F2F0-33FA41DB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97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480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rgbClr val="00B0F0"/>
                </a:solidFill>
              </a:rPr>
              <a:t>Jaarweek</a:t>
            </a:r>
            <a:r>
              <a:rPr lang="nl-NL" sz="3600" dirty="0">
                <a:solidFill>
                  <a:schemeClr val="bg1"/>
                </a:solidFill>
              </a:rPr>
              <a:t> :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Een profetische uitdrukking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voor een afgebakende </a:t>
            </a:r>
            <a:r>
              <a:rPr lang="nl-NL" sz="3600" dirty="0">
                <a:solidFill>
                  <a:srgbClr val="00B0F0"/>
                </a:solidFill>
              </a:rPr>
              <a:t>periode van 7 jaar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952"/>
            <a:ext cx="10515600" cy="4275011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r>
              <a:rPr lang="nl-NL" sz="3600" u="sng" dirty="0">
                <a:solidFill>
                  <a:schemeClr val="bg1"/>
                </a:solidFill>
              </a:rPr>
              <a:t>Daniël 9:24 </a:t>
            </a:r>
            <a:r>
              <a:rPr lang="nl-NL" sz="3600" dirty="0">
                <a:solidFill>
                  <a:schemeClr val="bg1"/>
                </a:solidFill>
              </a:rPr>
              <a:t>wordt gesproken van </a:t>
            </a:r>
            <a:r>
              <a:rPr lang="nl-NL" sz="3600" i="1" dirty="0">
                <a:solidFill>
                  <a:srgbClr val="00B0F0"/>
                </a:solidFill>
              </a:rPr>
              <a:t>zeventig [jaar-] weken </a:t>
            </a:r>
            <a:r>
              <a:rPr lang="nl-NL" sz="3600" dirty="0">
                <a:solidFill>
                  <a:schemeClr val="bg1"/>
                </a:solidFill>
              </a:rPr>
              <a:t>, daarmee wordt </a:t>
            </a:r>
            <a:r>
              <a:rPr lang="nl-NL" sz="3600" i="1" dirty="0">
                <a:solidFill>
                  <a:srgbClr val="00B0F0"/>
                </a:solidFill>
              </a:rPr>
              <a:t>490 jaar </a:t>
            </a:r>
            <a:r>
              <a:rPr lang="nl-NL" sz="3600" dirty="0">
                <a:solidFill>
                  <a:schemeClr val="bg1"/>
                </a:solidFill>
              </a:rPr>
              <a:t>bedoeld. </a:t>
            </a:r>
          </a:p>
          <a:p>
            <a:r>
              <a:rPr lang="nl-NL" sz="3600" dirty="0">
                <a:solidFill>
                  <a:schemeClr val="bg1"/>
                </a:solidFill>
              </a:rPr>
              <a:t>De </a:t>
            </a:r>
            <a:r>
              <a:rPr lang="nl-NL" sz="3600" i="1" dirty="0">
                <a:solidFill>
                  <a:srgbClr val="00B0F0"/>
                </a:solidFill>
              </a:rPr>
              <a:t>70</a:t>
            </a:r>
            <a:r>
              <a:rPr lang="nl-NL" sz="3600" dirty="0">
                <a:solidFill>
                  <a:schemeClr val="bg1"/>
                </a:solidFill>
              </a:rPr>
              <a:t>ste jaarweek blijkt in de profetie op zich weer 7 jaren </a:t>
            </a:r>
          </a:p>
          <a:p>
            <a:r>
              <a:rPr lang="nl-NL" sz="3600" dirty="0">
                <a:solidFill>
                  <a:schemeClr val="bg1"/>
                </a:solidFill>
              </a:rPr>
              <a:t>waarin </a:t>
            </a:r>
            <a:r>
              <a:rPr lang="nl-NL" sz="3600" i="1" dirty="0">
                <a:solidFill>
                  <a:srgbClr val="FFFF00"/>
                </a:solidFill>
              </a:rPr>
              <a:t>de wereld </a:t>
            </a:r>
            <a:r>
              <a:rPr lang="nl-NL" sz="3600" dirty="0">
                <a:solidFill>
                  <a:schemeClr val="bg1"/>
                </a:solidFill>
              </a:rPr>
              <a:t>en het </a:t>
            </a:r>
            <a:r>
              <a:rPr lang="nl-NL" sz="3600" i="1" dirty="0">
                <a:solidFill>
                  <a:srgbClr val="FFFF00"/>
                </a:solidFill>
              </a:rPr>
              <a:t>wereldse Israël </a:t>
            </a:r>
            <a:r>
              <a:rPr lang="nl-NL" sz="3600" i="1" dirty="0">
                <a:solidFill>
                  <a:srgbClr val="00B0F0"/>
                </a:solidFill>
              </a:rPr>
              <a:t>geoordeeld worden</a:t>
            </a:r>
            <a:r>
              <a:rPr lang="nl-NL" sz="3600" dirty="0">
                <a:solidFill>
                  <a:srgbClr val="00B0F0"/>
                </a:solidFill>
              </a:rPr>
              <a:t> </a:t>
            </a:r>
          </a:p>
          <a:p>
            <a:r>
              <a:rPr lang="nl-NL" sz="3600" dirty="0">
                <a:solidFill>
                  <a:schemeClr val="bg1"/>
                </a:solidFill>
              </a:rPr>
              <a:t>vooral na het midden van die </a:t>
            </a:r>
            <a:r>
              <a:rPr lang="nl-NL" sz="3600" i="1" dirty="0">
                <a:solidFill>
                  <a:srgbClr val="00B0F0"/>
                </a:solidFill>
              </a:rPr>
              <a:t>zeven jaar,  </a:t>
            </a:r>
            <a:r>
              <a:rPr lang="nl-NL" sz="3600" dirty="0">
                <a:solidFill>
                  <a:schemeClr val="bg1"/>
                </a:solidFill>
              </a:rPr>
              <a:t>een vreselijke periode van 3 ½ jaar voor Israël : </a:t>
            </a:r>
            <a:r>
              <a:rPr lang="nl-NL" sz="3600" i="1" dirty="0">
                <a:solidFill>
                  <a:srgbClr val="FFFF00"/>
                </a:solidFill>
              </a:rPr>
              <a:t>de GROTE VERDRUKKING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5790A50-6875-F238-D317-25BC124B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2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Jezus heeft een </a:t>
            </a:r>
            <a:r>
              <a:rPr lang="nl-NL" sz="3600" b="1" dirty="0">
                <a:solidFill>
                  <a:srgbClr val="00B0F0"/>
                </a:solidFill>
              </a:rPr>
              <a:t>serie van zeven </a:t>
            </a:r>
            <a:r>
              <a:rPr lang="nl-NL" sz="3600" dirty="0">
                <a:solidFill>
                  <a:srgbClr val="FFFF00"/>
                </a:solidFill>
              </a:rPr>
              <a:t>volmaakte predikingen </a:t>
            </a: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in het evangelie van Johannes laten opschrijven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door de Heilige Geest: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9193"/>
            <a:ext cx="10515600" cy="215798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Deze  </a:t>
            </a:r>
            <a:r>
              <a:rPr lang="nl-NL" sz="3600" dirty="0">
                <a:solidFill>
                  <a:srgbClr val="00B0F0"/>
                </a:solidFill>
              </a:rPr>
              <a:t>7</a:t>
            </a:r>
            <a:r>
              <a:rPr lang="nl-NL" sz="3600" dirty="0">
                <a:solidFill>
                  <a:schemeClr val="bg1"/>
                </a:solidFill>
              </a:rPr>
              <a:t> predikingen van de Heer de  beginnen alle </a:t>
            </a:r>
          </a:p>
          <a:p>
            <a:pPr algn="ctr"/>
            <a:r>
              <a:rPr lang="nl-NL" sz="3600" dirty="0">
                <a:solidFill>
                  <a:schemeClr val="bg1"/>
                </a:solidFill>
              </a:rPr>
              <a:t>met de zeer bijzondere uitdrukking : </a:t>
            </a:r>
          </a:p>
          <a:p>
            <a:pPr algn="ctr"/>
            <a:r>
              <a:rPr lang="nl-NL" sz="3600" dirty="0">
                <a:solidFill>
                  <a:srgbClr val="FFFF00"/>
                </a:solidFill>
              </a:rPr>
              <a:t>“IK BEN”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5F1E7B-6260-6210-DA34-E9164388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43" y="365125"/>
            <a:ext cx="11242714" cy="108877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bg1"/>
                </a:solidFill>
              </a:rPr>
              <a:t>De HERE GOD, </a:t>
            </a:r>
            <a:r>
              <a:rPr lang="nl-NL" sz="3200" i="1" dirty="0">
                <a:solidFill>
                  <a:srgbClr val="FFFF00"/>
                </a:solidFill>
              </a:rPr>
              <a:t>JaHWeH</a:t>
            </a:r>
            <a:r>
              <a:rPr lang="nl-NL" sz="3200" dirty="0">
                <a:solidFill>
                  <a:schemeClr val="bg1"/>
                </a:solidFill>
              </a:rPr>
              <a:t> , werd niet of nauwelijks meer gekend onder het slavenvolk van de joden in Egypte.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AB64BAF-5690-C6F5-9C32-F1DA5433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12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9A52224-293C-1F04-48F0-F4B375318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2" b="2674"/>
          <a:stretch/>
        </p:blipFill>
        <p:spPr bwMode="auto">
          <a:xfrm>
            <a:off x="474643" y="1502668"/>
            <a:ext cx="3410712" cy="5218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0FA17C5-7B47-ABB1-459E-F0FF575AE66B}"/>
              </a:ext>
            </a:extLst>
          </p:cNvPr>
          <p:cNvSpPr txBox="1"/>
          <p:nvPr/>
        </p:nvSpPr>
        <p:spPr>
          <a:xfrm flipH="1">
            <a:off x="1994896" y="5749373"/>
            <a:ext cx="21236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</a:t>
            </a:r>
            <a:r>
              <a:rPr lang="nl-NL" dirty="0" err="1"/>
              <a:t>stiergod</a:t>
            </a:r>
            <a:r>
              <a:rPr lang="nl-NL" dirty="0"/>
              <a:t> Hathor; godin van de liefde, dans , muziek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CD4DED-77FF-2D12-AF37-14BAB468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495" y="1639193"/>
            <a:ext cx="7475862" cy="503351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Zij aanbidden de </a:t>
            </a:r>
            <a:r>
              <a:rPr lang="nl-NL" i="1" dirty="0" err="1">
                <a:solidFill>
                  <a:srgbClr val="FFFF00"/>
                </a:solidFill>
              </a:rPr>
              <a:t>kalfgod</a:t>
            </a:r>
            <a:r>
              <a:rPr lang="nl-NL" dirty="0">
                <a:solidFill>
                  <a:schemeClr val="bg1"/>
                </a:solidFill>
              </a:rPr>
              <a:t> : </a:t>
            </a:r>
            <a:r>
              <a:rPr lang="nl-NL" dirty="0">
                <a:solidFill>
                  <a:srgbClr val="00B0F0"/>
                </a:solidFill>
              </a:rPr>
              <a:t>Hathor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i="1" dirty="0">
                <a:solidFill>
                  <a:srgbClr val="00B0F0"/>
                </a:solidFill>
              </a:rPr>
              <a:t>de godin van de liefde</a:t>
            </a:r>
            <a:r>
              <a:rPr lang="nl-NL" dirty="0">
                <a:solidFill>
                  <a:schemeClr val="bg1"/>
                </a:solidFill>
              </a:rPr>
              <a:t>, schoonheid, muziek, </a:t>
            </a:r>
            <a:r>
              <a:rPr lang="nl-NL" i="1" dirty="0">
                <a:solidFill>
                  <a:srgbClr val="FFFF00"/>
                </a:solidFill>
              </a:rPr>
              <a:t>DANS en lied </a:t>
            </a:r>
            <a:r>
              <a:rPr lang="nl-NL" dirty="0">
                <a:solidFill>
                  <a:schemeClr val="bg1"/>
                </a:solidFill>
              </a:rPr>
              <a:t>] Dochter van de zonnegod Ré -&gt; schijf tussen de hoorns ]  </a:t>
            </a:r>
          </a:p>
          <a:p>
            <a:r>
              <a:rPr lang="nl-NL" dirty="0">
                <a:solidFill>
                  <a:schemeClr val="bg1"/>
                </a:solidFill>
              </a:rPr>
              <a:t>Daarom geeft de Here, </a:t>
            </a:r>
            <a:r>
              <a:rPr lang="nl-NL" i="1" dirty="0" err="1">
                <a:solidFill>
                  <a:srgbClr val="FFFF00"/>
                </a:solidFill>
              </a:rPr>
              <a:t>JahWeh</a:t>
            </a:r>
            <a:r>
              <a:rPr lang="nl-NL" dirty="0">
                <a:solidFill>
                  <a:schemeClr val="bg1"/>
                </a:solidFill>
              </a:rPr>
              <a:t> aan Mozes de opdracht het volk te vertellen, </a:t>
            </a:r>
            <a:r>
              <a:rPr lang="nl-NL" i="1" u="sng" dirty="0">
                <a:solidFill>
                  <a:srgbClr val="FFFF00"/>
                </a:solidFill>
              </a:rPr>
              <a:t>WELKE God</a:t>
            </a:r>
            <a:r>
              <a:rPr lang="nl-NL" dirty="0">
                <a:solidFill>
                  <a:schemeClr val="bg1"/>
                </a:solidFill>
              </a:rPr>
              <a:t> hem heeft gezonden. </a:t>
            </a:r>
          </a:p>
          <a:p>
            <a:r>
              <a:rPr lang="nl-NL" dirty="0">
                <a:solidFill>
                  <a:schemeClr val="bg1"/>
                </a:solidFill>
              </a:rPr>
              <a:t>Exodus 3:14  En God zei tegen Mozes: </a:t>
            </a:r>
            <a:r>
              <a:rPr lang="nl-NL" i="1" dirty="0">
                <a:solidFill>
                  <a:srgbClr val="FFFF00"/>
                </a:solidFill>
              </a:rPr>
              <a:t>IK BEN </a:t>
            </a:r>
            <a:r>
              <a:rPr lang="nl-NL" dirty="0">
                <a:solidFill>
                  <a:srgbClr val="00B0F0"/>
                </a:solidFill>
              </a:rPr>
              <a:t>DIE IK BEN</a:t>
            </a:r>
            <a:r>
              <a:rPr lang="nl-NL" dirty="0">
                <a:solidFill>
                  <a:schemeClr val="bg1"/>
                </a:solidFill>
              </a:rPr>
              <a:t>. Ook zei Hij: Dit moet u tegen de Israëlieten zeggen:” </a:t>
            </a:r>
            <a:r>
              <a:rPr lang="nl-NL" i="1" u="sng" dirty="0">
                <a:solidFill>
                  <a:srgbClr val="FFFF00"/>
                </a:solidFill>
              </a:rPr>
              <a:t>IK BEN </a:t>
            </a:r>
            <a:r>
              <a:rPr lang="nl-NL" dirty="0">
                <a:solidFill>
                  <a:schemeClr val="bg1"/>
                </a:solidFill>
              </a:rPr>
              <a:t>heeft mij naar u toe gezonden.”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2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>
                <a:solidFill>
                  <a:srgbClr val="FFFF00"/>
                </a:solidFill>
              </a:rPr>
              <a:t>volmaakte</a:t>
            </a:r>
            <a:r>
              <a:rPr lang="nl-NL" sz="3600" dirty="0">
                <a:solidFill>
                  <a:schemeClr val="bg1"/>
                </a:solidFill>
              </a:rPr>
              <a:t> predikingen, waar de Here begint met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“</a:t>
            </a:r>
            <a:r>
              <a:rPr lang="nl-NL" sz="3600" dirty="0">
                <a:solidFill>
                  <a:srgbClr val="FFFF00"/>
                </a:solidFill>
              </a:rPr>
              <a:t>IK BEN</a:t>
            </a:r>
            <a:r>
              <a:rPr lang="nl-NL" sz="3600" dirty="0">
                <a:solidFill>
                  <a:schemeClr val="bg1"/>
                </a:solidFill>
              </a:rPr>
              <a:t>” =  “</a:t>
            </a:r>
            <a:r>
              <a:rPr lang="nl-NL" sz="3600" dirty="0">
                <a:solidFill>
                  <a:srgbClr val="FFFF00"/>
                </a:solidFill>
              </a:rPr>
              <a:t>ego </a:t>
            </a:r>
            <a:r>
              <a:rPr lang="nl-NL" sz="3600" dirty="0" err="1">
                <a:solidFill>
                  <a:srgbClr val="FFFF00"/>
                </a:solidFill>
              </a:rPr>
              <a:t>eimi</a:t>
            </a:r>
            <a:r>
              <a:rPr lang="nl-NL" sz="36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966034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r>
              <a:rPr lang="nl-NL" sz="3300" dirty="0">
                <a:solidFill>
                  <a:srgbClr val="FF0000"/>
                </a:solidFill>
              </a:rPr>
              <a:t>1</a:t>
            </a:r>
            <a:r>
              <a:rPr lang="nl-NL" sz="3300" dirty="0">
                <a:solidFill>
                  <a:schemeClr val="bg1"/>
                </a:solidFill>
              </a:rPr>
              <a:t>- Joh. 6:35 </a:t>
            </a:r>
            <a:r>
              <a:rPr lang="nl-NL" sz="2600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En Jezus zei tegen hen: </a:t>
            </a:r>
            <a:endParaRPr lang="nl-NL" sz="3200" dirty="0">
              <a:solidFill>
                <a:schemeClr val="bg1"/>
              </a:solidFill>
            </a:endParaRPr>
          </a:p>
          <a:p>
            <a:pPr lvl="4"/>
            <a:r>
              <a:rPr lang="nl-NL" sz="3800" dirty="0">
                <a:solidFill>
                  <a:srgbClr val="FFFF00"/>
                </a:solidFill>
              </a:rPr>
              <a:t>Ik ben </a:t>
            </a:r>
            <a:r>
              <a:rPr lang="nl-NL" sz="3800" i="1" u="sng" dirty="0">
                <a:solidFill>
                  <a:srgbClr val="00B0F0"/>
                </a:solidFill>
              </a:rPr>
              <a:t>het Brood des levens</a:t>
            </a:r>
            <a:r>
              <a:rPr lang="nl-NL" sz="3800" i="1" u="sng" dirty="0">
                <a:solidFill>
                  <a:srgbClr val="FFFF00"/>
                </a:solidFill>
              </a:rPr>
              <a:t>;</a:t>
            </a:r>
          </a:p>
          <a:p>
            <a:r>
              <a:rPr lang="nl-NL" sz="3300" dirty="0">
                <a:solidFill>
                  <a:schemeClr val="bg1"/>
                </a:solidFill>
              </a:rPr>
              <a:t>2- Joh. 8:12  </a:t>
            </a:r>
            <a:r>
              <a:rPr lang="nl-NL" sz="3000" dirty="0">
                <a:solidFill>
                  <a:schemeClr val="bg1"/>
                </a:solidFill>
              </a:rPr>
              <a:t>Jezus dan sprak opnieuw tot hen en zei: </a:t>
            </a:r>
          </a:p>
          <a:p>
            <a:pPr lvl="4"/>
            <a:r>
              <a:rPr lang="nl-NL" sz="3300" dirty="0">
                <a:solidFill>
                  <a:srgbClr val="FFFF00"/>
                </a:solidFill>
              </a:rPr>
              <a:t>Ik ben </a:t>
            </a:r>
            <a:r>
              <a:rPr lang="nl-NL" sz="3300" dirty="0">
                <a:solidFill>
                  <a:schemeClr val="bg1"/>
                </a:solidFill>
              </a:rPr>
              <a:t>het </a:t>
            </a:r>
            <a:r>
              <a:rPr lang="nl-NL" sz="3300" dirty="0">
                <a:solidFill>
                  <a:srgbClr val="00B0F0"/>
                </a:solidFill>
              </a:rPr>
              <a:t>Licht</a:t>
            </a:r>
            <a:r>
              <a:rPr lang="nl-NL" sz="3300" dirty="0">
                <a:solidFill>
                  <a:schemeClr val="bg1"/>
                </a:solidFill>
              </a:rPr>
              <a:t> der wereld</a:t>
            </a:r>
            <a:r>
              <a:rPr lang="nl-NL" sz="2500" dirty="0">
                <a:solidFill>
                  <a:schemeClr val="bg1"/>
                </a:solidFill>
              </a:rPr>
              <a:t>;</a:t>
            </a:r>
          </a:p>
          <a:p>
            <a:r>
              <a:rPr lang="nl-NL" sz="3300" dirty="0">
                <a:solidFill>
                  <a:schemeClr val="bg1"/>
                </a:solidFill>
              </a:rPr>
              <a:t>3- Joh. 10:9  </a:t>
            </a:r>
            <a:r>
              <a:rPr lang="nl-NL" sz="3200" dirty="0">
                <a:solidFill>
                  <a:srgbClr val="FFFF00"/>
                </a:solidFill>
              </a:rPr>
              <a:t>Ik ben </a:t>
            </a:r>
            <a:r>
              <a:rPr lang="nl-NL" sz="3200" dirty="0">
                <a:solidFill>
                  <a:schemeClr val="bg1"/>
                </a:solidFill>
              </a:rPr>
              <a:t>de </a:t>
            </a:r>
            <a:r>
              <a:rPr lang="nl-NL" sz="3200" dirty="0">
                <a:solidFill>
                  <a:srgbClr val="00B0F0"/>
                </a:solidFill>
              </a:rPr>
              <a:t>Deur</a:t>
            </a:r>
            <a:r>
              <a:rPr lang="nl-NL" sz="3200" dirty="0">
                <a:solidFill>
                  <a:schemeClr val="bg1"/>
                </a:solidFill>
              </a:rPr>
              <a:t>;</a:t>
            </a:r>
          </a:p>
          <a:p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nl-NL" sz="3200" dirty="0">
                <a:solidFill>
                  <a:schemeClr val="bg1"/>
                </a:solidFill>
              </a:rPr>
              <a:t>- Joh. 10:11 </a:t>
            </a:r>
            <a:r>
              <a:rPr lang="nl-NL" sz="3200" dirty="0">
                <a:solidFill>
                  <a:srgbClr val="FFFF00"/>
                </a:solidFill>
              </a:rPr>
              <a:t>Ik ben</a:t>
            </a:r>
            <a:r>
              <a:rPr lang="nl-NL" sz="3200" dirty="0">
                <a:solidFill>
                  <a:schemeClr val="bg1"/>
                </a:solidFill>
              </a:rPr>
              <a:t> de </a:t>
            </a:r>
            <a:r>
              <a:rPr lang="nl-NL" sz="3200" dirty="0">
                <a:solidFill>
                  <a:srgbClr val="00B0F0"/>
                </a:solidFill>
              </a:rPr>
              <a:t>goede Herder</a:t>
            </a:r>
            <a:r>
              <a:rPr lang="nl-NL" sz="3200" dirty="0">
                <a:solidFill>
                  <a:schemeClr val="bg1"/>
                </a:solidFill>
              </a:rPr>
              <a:t>;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chemeClr val="bg1"/>
                </a:solidFill>
                <a:ea typeface="Courier New" panose="02070309020205020404" pitchFamily="49" charset="0"/>
                <a:cs typeface="Calibri Light" panose="020F0302020204030204" pitchFamily="34" charset="0"/>
              </a:rPr>
              <a:t>5- </a:t>
            </a:r>
            <a:r>
              <a:rPr lang="nl-NL" sz="3200" dirty="0">
                <a:solidFill>
                  <a:schemeClr val="bg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Joh.11:25  </a:t>
            </a:r>
            <a:r>
              <a:rPr lang="nl-NL" sz="3200" dirty="0">
                <a:solidFill>
                  <a:srgbClr val="FFFF00"/>
                </a:solidFill>
              </a:rPr>
              <a:t>Ik ben </a:t>
            </a:r>
            <a:r>
              <a:rPr lang="nl-NL" sz="32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de Opstanding en het Leven</a:t>
            </a:r>
            <a:r>
              <a:rPr lang="nl-NL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; </a:t>
            </a:r>
            <a:endParaRPr lang="nl-NL" sz="32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chemeClr val="bg1"/>
                </a:solidFill>
                <a:effectLst/>
                <a:ea typeface="Courier New" panose="02070309020205020404" pitchFamily="49" charset="0"/>
                <a:cs typeface="Arial" panose="020B0604020202020204" pitchFamily="34" charset="0"/>
              </a:rPr>
              <a:t>wie in Mij gelooft, zal leven, ook al was hij gestorven,</a:t>
            </a:r>
            <a:endParaRPr lang="nl-NL" sz="24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6- Joh. 14:6  </a:t>
            </a:r>
            <a:r>
              <a:rPr lang="nl-NL" sz="3200" dirty="0">
                <a:solidFill>
                  <a:srgbClr val="FFFF00"/>
                </a:solidFill>
              </a:rPr>
              <a:t>Ik ben </a:t>
            </a:r>
            <a:r>
              <a:rPr lang="nl-NL" sz="3200" dirty="0">
                <a:solidFill>
                  <a:srgbClr val="00B0F0"/>
                </a:solidFill>
              </a:rPr>
              <a:t>de Weg, de Waarheid en het Leven</a:t>
            </a:r>
            <a:r>
              <a:rPr lang="nl-NL" sz="3200" dirty="0">
                <a:solidFill>
                  <a:schemeClr val="bg1"/>
                </a:solidFill>
              </a:rPr>
              <a:t>. </a:t>
            </a:r>
          </a:p>
          <a:p>
            <a:pPr lvl="4"/>
            <a:r>
              <a:rPr lang="nl-NL" sz="2200" dirty="0">
                <a:solidFill>
                  <a:schemeClr val="bg1"/>
                </a:solidFill>
              </a:rPr>
              <a:t>Niemand komt  tot de Vader dan door Mij.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7</a:t>
            </a:r>
            <a:r>
              <a:rPr lang="nl-NL" sz="3200" dirty="0">
                <a:solidFill>
                  <a:schemeClr val="bg1"/>
                </a:solidFill>
              </a:rPr>
              <a:t>- Joh. 15:5  </a:t>
            </a:r>
            <a:r>
              <a:rPr lang="nl-NL" sz="3200" dirty="0">
                <a:solidFill>
                  <a:srgbClr val="FFFF00"/>
                </a:solidFill>
              </a:rPr>
              <a:t>Ik ben </a:t>
            </a:r>
            <a:r>
              <a:rPr lang="nl-NL" sz="3200" dirty="0">
                <a:solidFill>
                  <a:srgbClr val="00B0F0"/>
                </a:solidFill>
              </a:rPr>
              <a:t>de Wijnstok</a:t>
            </a:r>
            <a:r>
              <a:rPr lang="nl-NL" sz="3200" dirty="0">
                <a:solidFill>
                  <a:schemeClr val="bg1"/>
                </a:solidFill>
              </a:rPr>
              <a:t>, u de ranken; </a:t>
            </a:r>
          </a:p>
          <a:p>
            <a:pPr lvl="4"/>
            <a:r>
              <a:rPr lang="nl-NL" sz="2200" dirty="0">
                <a:solidFill>
                  <a:schemeClr val="bg1"/>
                </a:solidFill>
              </a:rPr>
              <a:t>wie in Mij blijft, en Ik in hem, die draagt veel vrucht, want zonder Mij kunt u niets doen.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B7F852-6AC7-3B94-2B85-5908CBAB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5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Het is vlak vóór Pascha :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Jezus gaat deze keer nog NIET naar Jeruzalem</a:t>
            </a:r>
          </a:p>
          <a:p>
            <a:r>
              <a:rPr lang="nl-NL" sz="3600" dirty="0">
                <a:solidFill>
                  <a:schemeClr val="bg1"/>
                </a:solidFill>
              </a:rPr>
              <a:t>Pascha is de herinnering aan de verlossing uit de klauwen van een </a:t>
            </a:r>
            <a:r>
              <a:rPr lang="nl-NL" sz="3600" dirty="0" err="1">
                <a:solidFill>
                  <a:schemeClr val="bg1"/>
                </a:solidFill>
              </a:rPr>
              <a:t>anti-christ</a:t>
            </a:r>
            <a:r>
              <a:rPr lang="nl-NL" sz="3600" dirty="0">
                <a:solidFill>
                  <a:schemeClr val="bg1"/>
                </a:solidFill>
              </a:rPr>
              <a:t>,  Farao.</a:t>
            </a:r>
          </a:p>
          <a:p>
            <a:r>
              <a:rPr lang="nl-NL" sz="3600" dirty="0">
                <a:solidFill>
                  <a:schemeClr val="bg1"/>
                </a:solidFill>
              </a:rPr>
              <a:t>Pascha werd gevolgd door de </a:t>
            </a:r>
            <a:r>
              <a:rPr lang="nl-NL" sz="3600" dirty="0" err="1">
                <a:solidFill>
                  <a:schemeClr val="bg1"/>
                </a:solidFill>
              </a:rPr>
              <a:t>doortocht,waar</a:t>
            </a:r>
            <a:r>
              <a:rPr lang="nl-NL" sz="3600" dirty="0">
                <a:solidFill>
                  <a:schemeClr val="bg1"/>
                </a:solidFill>
              </a:rPr>
              <a:t> God aan het volk 40 jaren </a:t>
            </a:r>
            <a:r>
              <a:rPr lang="nl-NL" sz="3600" i="1" u="sng" dirty="0">
                <a:solidFill>
                  <a:srgbClr val="FFFF00"/>
                </a:solidFill>
              </a:rPr>
              <a:t>MANNA</a:t>
            </a:r>
            <a:r>
              <a:rPr lang="nl-NL" sz="3600" dirty="0">
                <a:solidFill>
                  <a:schemeClr val="bg1"/>
                </a:solidFill>
              </a:rPr>
              <a:t> gaf, </a:t>
            </a:r>
            <a:r>
              <a:rPr lang="nl-NL" sz="3600" i="1" u="sng" dirty="0">
                <a:solidFill>
                  <a:srgbClr val="FFFF00"/>
                </a:solidFill>
              </a:rPr>
              <a:t>brood uit de hemelen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r>
              <a:rPr lang="nl-NL" sz="3600" dirty="0">
                <a:solidFill>
                  <a:schemeClr val="bg1"/>
                </a:solidFill>
              </a:rPr>
              <a:t>Jezus is véél meer, dan dat Manna, Jezus geeft </a:t>
            </a:r>
            <a:r>
              <a:rPr lang="nl-NL" sz="3600" i="1" u="sng" dirty="0">
                <a:solidFill>
                  <a:srgbClr val="FFFF00"/>
                </a:solidFill>
              </a:rPr>
              <a:t>zichzelf</a:t>
            </a:r>
            <a:r>
              <a:rPr lang="nl-NL" sz="3600" dirty="0">
                <a:solidFill>
                  <a:schemeClr val="bg1"/>
                </a:solidFill>
              </a:rPr>
              <a:t>:</a:t>
            </a:r>
          </a:p>
          <a:p>
            <a:r>
              <a:rPr lang="nl-NL" sz="3600" dirty="0">
                <a:solidFill>
                  <a:schemeClr val="bg1"/>
                </a:solidFill>
              </a:rPr>
              <a:t>We heffen bij het avondmaal, dat ongezuurde brood, de </a:t>
            </a:r>
            <a:r>
              <a:rPr lang="nl-NL" sz="3600" dirty="0" err="1">
                <a:solidFill>
                  <a:schemeClr val="bg1"/>
                </a:solidFill>
              </a:rPr>
              <a:t>matze</a:t>
            </a:r>
            <a:r>
              <a:rPr lang="nl-NL" sz="3600" dirty="0">
                <a:solidFill>
                  <a:schemeClr val="bg1"/>
                </a:solidFill>
              </a:rPr>
              <a:t>: “Dit stelt MIJN LICHAAM voor”, </a:t>
            </a:r>
            <a:r>
              <a:rPr lang="nl-NL" sz="3600" i="1" u="sng" dirty="0">
                <a:solidFill>
                  <a:srgbClr val="FFFF00"/>
                </a:solidFill>
              </a:rPr>
              <a:t>het levende brood</a:t>
            </a:r>
            <a:r>
              <a:rPr lang="nl-NL" sz="3600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F68DF97-7CF6-023A-A17D-10187126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822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Jezus geeft 5000 mannen, de vrouwen nog niet eens meegeteld…, te eten van 5 gerstebroden (Israël)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en twee visjes…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73BDC10-DE80-9C31-C728-F9F321AEA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717659"/>
            <a:ext cx="9345168" cy="4776934"/>
          </a:xfrm>
          <a:solidFill>
            <a:srgbClr val="002060"/>
          </a:solidFill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FD451E-D426-5FEA-80B0-3DF7D4D3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81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404813"/>
            <a:ext cx="10625328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Wat een indrukwekkende happening! Maar…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466850"/>
            <a:ext cx="10625328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de volgende dag, is daar de storm op het meer, de </a:t>
            </a:r>
            <a:r>
              <a:rPr lang="nl-NL" sz="3600" i="1" dirty="0">
                <a:solidFill>
                  <a:srgbClr val="FFFF00"/>
                </a:solidFill>
              </a:rPr>
              <a:t>storm die “Israël”  zal moeten doormaken</a:t>
            </a:r>
            <a:r>
              <a:rPr lang="nl-NL" sz="3600" dirty="0">
                <a:solidFill>
                  <a:schemeClr val="bg1"/>
                </a:solidFill>
              </a:rPr>
              <a:t>…</a:t>
            </a:r>
          </a:p>
          <a:p>
            <a:r>
              <a:rPr lang="nl-NL" sz="3600" dirty="0">
                <a:solidFill>
                  <a:schemeClr val="bg1"/>
                </a:solidFill>
              </a:rPr>
              <a:t>Daarna zoeken ze Jezus weer op :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zo’n </a:t>
            </a:r>
            <a:r>
              <a:rPr lang="nl-NL" sz="3600" i="1" u="sng" dirty="0">
                <a:solidFill>
                  <a:srgbClr val="FFFF00"/>
                </a:solidFill>
              </a:rPr>
              <a:t>broodwonder</a:t>
            </a:r>
            <a:r>
              <a:rPr lang="nl-NL" sz="3600" dirty="0">
                <a:solidFill>
                  <a:schemeClr val="bg1"/>
                </a:solidFill>
              </a:rPr>
              <a:t> willen ze nog wel eens meemaken: 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3F1D62-1869-2884-5F07-98743B55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5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Jezus waarschuwt echter: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u="sng" dirty="0">
                <a:solidFill>
                  <a:schemeClr val="bg1"/>
                </a:solidFill>
              </a:rPr>
              <a:t>Joh.6:25</a:t>
            </a:r>
          </a:p>
          <a:p>
            <a:r>
              <a:rPr lang="nl-NL" sz="3600" dirty="0">
                <a:solidFill>
                  <a:schemeClr val="bg1"/>
                </a:solidFill>
              </a:rPr>
              <a:t>25  En toen zij Hem gevonden hadden aan de overkant van de zee, zeiden zij tegen Hem: Rabbi, wanneer bent U hier gekomen?</a:t>
            </a:r>
          </a:p>
          <a:p>
            <a:r>
              <a:rPr lang="nl-NL" sz="3600" dirty="0">
                <a:solidFill>
                  <a:schemeClr val="bg1"/>
                </a:solidFill>
              </a:rPr>
              <a:t>26  Jezus antwoordde hun en zei: Voorwaar, voorwaar, Ik zeg u: </a:t>
            </a:r>
            <a:r>
              <a:rPr lang="nl-NL" sz="3600" i="1" dirty="0">
                <a:solidFill>
                  <a:srgbClr val="FFFF00"/>
                </a:solidFill>
              </a:rPr>
              <a:t>u zoekt Mij</a:t>
            </a:r>
            <a:r>
              <a:rPr lang="nl-NL" sz="3600" dirty="0">
                <a:solidFill>
                  <a:schemeClr val="bg1"/>
                </a:solidFill>
              </a:rPr>
              <a:t>, </a:t>
            </a:r>
            <a:r>
              <a:rPr lang="nl-NL" sz="3600" u="sng" dirty="0">
                <a:solidFill>
                  <a:srgbClr val="00B0F0"/>
                </a:solidFill>
              </a:rPr>
              <a:t>niet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i="1" u="sng" dirty="0">
                <a:solidFill>
                  <a:srgbClr val="00B0F0"/>
                </a:solidFill>
              </a:rPr>
              <a:t>omdat u tekenen hebt gezien</a:t>
            </a:r>
            <a:r>
              <a:rPr lang="nl-NL" sz="3600" dirty="0">
                <a:solidFill>
                  <a:schemeClr val="bg1"/>
                </a:solidFill>
              </a:rPr>
              <a:t>, maar omdat u van </a:t>
            </a:r>
            <a:r>
              <a:rPr lang="nl-NL" sz="3600" b="1" i="1" dirty="0">
                <a:solidFill>
                  <a:srgbClr val="00B0F0"/>
                </a:solidFill>
              </a:rPr>
              <a:t>de broden </a:t>
            </a:r>
            <a:r>
              <a:rPr lang="nl-NL" sz="3600" dirty="0">
                <a:solidFill>
                  <a:schemeClr val="bg1"/>
                </a:solidFill>
              </a:rPr>
              <a:t>hebt gegeten en verzadigd bent. [</a:t>
            </a:r>
            <a:r>
              <a:rPr lang="nl-NL" sz="3600" dirty="0" err="1">
                <a:solidFill>
                  <a:schemeClr val="bg1"/>
                </a:solidFill>
              </a:rPr>
              <a:t>Telos</a:t>
            </a:r>
            <a:r>
              <a:rPr lang="nl-NL" sz="3600" dirty="0">
                <a:solidFill>
                  <a:schemeClr val="bg1"/>
                </a:solidFill>
              </a:rPr>
              <a:t>]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49E19D-FE5E-560F-CB2B-B947C2C1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033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u="sng" dirty="0">
                <a:solidFill>
                  <a:schemeClr val="bg1"/>
                </a:solidFill>
              </a:rPr>
              <a:t>Joh. 6:35 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En Jezus zei tegen hen: </a:t>
            </a:r>
            <a:r>
              <a:rPr lang="nl-NL" sz="3600" dirty="0">
                <a:solidFill>
                  <a:srgbClr val="FFFF00"/>
                </a:solidFill>
              </a:rPr>
              <a:t>Ik ben het Brood des levens</a:t>
            </a:r>
            <a:r>
              <a:rPr lang="nl-NL" sz="3600" dirty="0">
                <a:solidFill>
                  <a:schemeClr val="bg1"/>
                </a:solidFill>
              </a:rPr>
              <a:t>;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wie tot Mij komt, zal beslist geen honger hebben,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en wie in Mij gelooft, zal nooit meer dorst hebben.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3367533"/>
            <a:ext cx="10515600" cy="180670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Het gaat om de </a:t>
            </a:r>
            <a:r>
              <a:rPr lang="nl-NL" sz="3600" i="1" u="sng" dirty="0">
                <a:solidFill>
                  <a:srgbClr val="FFFF00"/>
                </a:solidFill>
              </a:rPr>
              <a:t>Persoon</a:t>
            </a:r>
            <a:r>
              <a:rPr lang="nl-NL" sz="3600" dirty="0">
                <a:solidFill>
                  <a:schemeClr val="bg1"/>
                </a:solidFill>
              </a:rPr>
              <a:t>: </a:t>
            </a:r>
            <a:r>
              <a:rPr lang="nl-NL" sz="3600" dirty="0">
                <a:solidFill>
                  <a:srgbClr val="00B0F0"/>
                </a:solidFill>
              </a:rPr>
              <a:t>Jezus</a:t>
            </a:r>
            <a:r>
              <a:rPr lang="nl-NL" sz="3600" dirty="0">
                <a:solidFill>
                  <a:schemeClr val="bg1"/>
                </a:solidFill>
              </a:rPr>
              <a:t>! De Zoon van God</a:t>
            </a:r>
          </a:p>
          <a:p>
            <a:r>
              <a:rPr lang="nl-NL" sz="3600" dirty="0">
                <a:solidFill>
                  <a:schemeClr val="bg1"/>
                </a:solidFill>
              </a:rPr>
              <a:t>Hij DOET de wondertekenen, </a:t>
            </a:r>
            <a:r>
              <a:rPr lang="nl-NL" sz="3600" dirty="0">
                <a:solidFill>
                  <a:srgbClr val="FFFF00"/>
                </a:solidFill>
              </a:rPr>
              <a:t>om te tonen dat Hij van God komt en God is </a:t>
            </a:r>
            <a:r>
              <a:rPr lang="nl-NL" sz="3600" dirty="0">
                <a:solidFill>
                  <a:schemeClr val="bg1"/>
                </a:solidFill>
              </a:rPr>
              <a:t>!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66F9470-1C6E-5768-B030-90415184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 “Jezus is God?” Dat is lastering! Daarom wil men Jezus doden!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u="sng" dirty="0">
                <a:solidFill>
                  <a:schemeClr val="bg1"/>
                </a:solidFill>
              </a:rPr>
              <a:t>Joh. 10:36 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zegt u dan tegen Mij, Die de Vader geheiligd en in de wereld gezonden heeft: </a:t>
            </a:r>
          </a:p>
          <a:p>
            <a:r>
              <a:rPr lang="nl-NL" sz="3600" i="1" dirty="0">
                <a:solidFill>
                  <a:srgbClr val="FFFF00"/>
                </a:solidFill>
              </a:rPr>
              <a:t>U lastert God</a:t>
            </a:r>
            <a:r>
              <a:rPr lang="nl-NL" sz="3600" dirty="0">
                <a:solidFill>
                  <a:schemeClr val="bg1"/>
                </a:solidFill>
              </a:rPr>
              <a:t>, omdat Ik gezegd heb: Ik ben Gods Zoon?</a:t>
            </a:r>
          </a:p>
          <a:p>
            <a:r>
              <a:rPr lang="nl-NL" sz="3600" dirty="0">
                <a:solidFill>
                  <a:schemeClr val="bg1"/>
                </a:solidFill>
              </a:rPr>
              <a:t>De geestelijke leiders </a:t>
            </a:r>
            <a:r>
              <a:rPr lang="nl-NL" sz="3600" i="1" dirty="0">
                <a:solidFill>
                  <a:srgbClr val="FFFF00"/>
                </a:solidFill>
              </a:rPr>
              <a:t>WILLEN het niet zien</a:t>
            </a:r>
            <a:r>
              <a:rPr lang="nl-NL" sz="3600" dirty="0">
                <a:solidFill>
                  <a:schemeClr val="bg1"/>
                </a:solidFill>
              </a:rPr>
              <a:t>, </a:t>
            </a:r>
          </a:p>
          <a:p>
            <a:r>
              <a:rPr lang="nl-NL" sz="3600" dirty="0">
                <a:solidFill>
                  <a:schemeClr val="bg1"/>
                </a:solidFill>
              </a:rPr>
              <a:t>ook al geeft Hij duizenden te eten…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F10676-CA32-B5BF-0B65-280834B9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3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33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ZEVEN : 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Het getal 7 spreekt van de volmaaktheid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in Gods wegen en handelen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495550"/>
            <a:ext cx="10515600" cy="273367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Zeven </a:t>
            </a:r>
            <a:r>
              <a:rPr lang="nl-NL" sz="3600" dirty="0">
                <a:solidFill>
                  <a:srgbClr val="FFFF00"/>
                </a:solidFill>
              </a:rPr>
              <a:t>dagen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>
                <a:solidFill>
                  <a:srgbClr val="FFFF00"/>
                </a:solidFill>
              </a:rPr>
              <a:t>in de week</a:t>
            </a:r>
            <a:r>
              <a:rPr lang="nl-NL" sz="3600" dirty="0">
                <a:solidFill>
                  <a:schemeClr val="bg1"/>
                </a:solidFill>
              </a:rPr>
              <a:t>, Ex. 12:15; [Gods kalender!]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Zeven </a:t>
            </a:r>
            <a:r>
              <a:rPr lang="nl-NL" sz="3600" dirty="0">
                <a:solidFill>
                  <a:srgbClr val="FFFF00"/>
                </a:solidFill>
              </a:rPr>
              <a:t>weken</a:t>
            </a:r>
            <a:r>
              <a:rPr lang="nl-NL" sz="3600" dirty="0">
                <a:solidFill>
                  <a:schemeClr val="bg1"/>
                </a:solidFill>
              </a:rPr>
              <a:t>, Lev. 23:8.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Zeven </a:t>
            </a:r>
            <a:r>
              <a:rPr lang="nl-NL" sz="3600" dirty="0">
                <a:solidFill>
                  <a:srgbClr val="FFFF00"/>
                </a:solidFill>
              </a:rPr>
              <a:t>maanden</a:t>
            </a:r>
            <a:r>
              <a:rPr lang="nl-NL" sz="3600" dirty="0">
                <a:solidFill>
                  <a:schemeClr val="bg1"/>
                </a:solidFill>
              </a:rPr>
              <a:t>, Lev. 23:15.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Zeven </a:t>
            </a:r>
            <a:r>
              <a:rPr lang="nl-NL" sz="3600" dirty="0">
                <a:solidFill>
                  <a:srgbClr val="FFFF00"/>
                </a:solidFill>
              </a:rPr>
              <a:t>jaren</a:t>
            </a:r>
            <a:r>
              <a:rPr lang="nl-NL" sz="3600" dirty="0">
                <a:solidFill>
                  <a:schemeClr val="bg1"/>
                </a:solidFill>
              </a:rPr>
              <a:t>, Ezech. 39:12. [Jacob ~ Ruth] 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34A8B4-F7E8-1AA5-1CFA-209DA37D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6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Jezus is gekomen om de mensheid te verlossen ,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te redden; Joh. 6:36-39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144262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36  Maar Ik heb u gezegd dat u Mij wel gezien hebt, </a:t>
            </a:r>
            <a:r>
              <a:rPr lang="nl-NL" sz="3600" i="1" dirty="0">
                <a:solidFill>
                  <a:srgbClr val="FFFF00"/>
                </a:solidFill>
              </a:rPr>
              <a:t>en toch gelooft u niet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r>
              <a:rPr lang="nl-NL" sz="3600" dirty="0">
                <a:solidFill>
                  <a:schemeClr val="bg1"/>
                </a:solidFill>
              </a:rPr>
              <a:t>37  Alles wat de Vader Mij geeft, zal tot Mij komen; </a:t>
            </a:r>
            <a:r>
              <a:rPr lang="nl-NL" sz="3600" i="1" dirty="0">
                <a:solidFill>
                  <a:srgbClr val="FFFF00"/>
                </a:solidFill>
              </a:rPr>
              <a:t>en wie tot Mij komt, zal Ik beslist niet uitwerpen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r>
              <a:rPr lang="nl-NL" sz="3600" dirty="0">
                <a:solidFill>
                  <a:schemeClr val="bg1"/>
                </a:solidFill>
              </a:rPr>
              <a:t>38  Want Ik ben uit de hemel neergedaald, niet opdat Ik Mijn wil zou doen, </a:t>
            </a:r>
            <a:r>
              <a:rPr lang="nl-NL" sz="3600" i="1" dirty="0">
                <a:solidFill>
                  <a:srgbClr val="FFFF00"/>
                </a:solidFill>
              </a:rPr>
              <a:t>maar de wil van Hem Die Mij gezonden heeft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r>
              <a:rPr lang="nl-NL" sz="3600" dirty="0">
                <a:solidFill>
                  <a:schemeClr val="bg1"/>
                </a:solidFill>
              </a:rPr>
              <a:t>39  En dit is de wil van de Vader, Die Mij gezonden heeft, dat Ik van alles wat Hij Mij gegeven heeft, niets verloren laat gaan, maar </a:t>
            </a:r>
            <a:r>
              <a:rPr lang="nl-NL" sz="3600" i="1" dirty="0">
                <a:solidFill>
                  <a:srgbClr val="FFFF00"/>
                </a:solidFill>
              </a:rPr>
              <a:t>het doe opstaan </a:t>
            </a:r>
            <a:r>
              <a:rPr lang="nl-NL" sz="3600" i="1" u="sng" dirty="0">
                <a:solidFill>
                  <a:srgbClr val="00B0F0"/>
                </a:solidFill>
              </a:rPr>
              <a:t>op de laatste dag</a:t>
            </a:r>
            <a:r>
              <a:rPr lang="nl-NL" sz="3600" dirty="0">
                <a:solidFill>
                  <a:schemeClr val="bg1"/>
                </a:solidFill>
              </a:rPr>
              <a:t>. [Gr; “</a:t>
            </a:r>
            <a:r>
              <a:rPr lang="nl-NL" sz="3600" dirty="0">
                <a:solidFill>
                  <a:srgbClr val="00B0F0"/>
                </a:solidFill>
              </a:rPr>
              <a:t>uiterste” dag </a:t>
            </a:r>
            <a:r>
              <a:rPr lang="nl-NL" sz="3600" dirty="0">
                <a:solidFill>
                  <a:schemeClr val="bg1"/>
                </a:solidFill>
              </a:rPr>
              <a:t>= Opname: I Thess.4: 16 en I Cor.15 :23] </a:t>
            </a:r>
            <a:r>
              <a:rPr lang="nl-NL" sz="36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F10676-CA32-B5BF-0B65-280834B9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8B3D0-A775-4648-9376-2357AC178F1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293A4-B228-FCA1-4221-D054FEC6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62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 Cor.15: 21-23  Bij de  “</a:t>
            </a:r>
            <a:r>
              <a:rPr lang="nl-NL" sz="3600" dirty="0" err="1">
                <a:solidFill>
                  <a:schemeClr val="bg1"/>
                </a:solidFill>
              </a:rPr>
              <a:t>parousia</a:t>
            </a:r>
            <a:r>
              <a:rPr lang="nl-NL" sz="3600" dirty="0">
                <a:solidFill>
                  <a:schemeClr val="bg1"/>
                </a:solidFill>
              </a:rPr>
              <a:t>”- komst van de Heer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5E045-AEF4-31C1-A681-33B522A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4821888"/>
          </a:xfrm>
          <a:solidFill>
            <a:srgbClr val="002060"/>
          </a:solidFill>
        </p:spPr>
        <p:txBody>
          <a:bodyPr/>
          <a:lstStyle/>
          <a:p>
            <a:r>
              <a:rPr lang="nl-NL" sz="3600" dirty="0">
                <a:solidFill>
                  <a:schemeClr val="bg1"/>
                </a:solidFill>
              </a:rPr>
              <a:t>21  Want waar de dood is door een mens [Adam], </a:t>
            </a:r>
          </a:p>
          <a:p>
            <a:r>
              <a:rPr lang="nl-NL" sz="3600" dirty="0">
                <a:solidFill>
                  <a:schemeClr val="bg1"/>
                </a:solidFill>
              </a:rPr>
              <a:t> is ook de opstanding van de doden door een mens [Jezus].</a:t>
            </a:r>
          </a:p>
          <a:p>
            <a:pPr algn="ctr"/>
            <a:r>
              <a:rPr lang="nl-NL" sz="3600" dirty="0">
                <a:solidFill>
                  <a:schemeClr val="bg1"/>
                </a:solidFill>
              </a:rPr>
              <a:t>22  Want evenals in Adam allen sterven, zo zullen ook </a:t>
            </a:r>
            <a:r>
              <a:rPr lang="nl-NL" sz="3600" i="1" dirty="0">
                <a:solidFill>
                  <a:srgbClr val="FFFF00"/>
                </a:solidFill>
              </a:rPr>
              <a:t>in Christus allen levend gemaakt worden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r>
              <a:rPr lang="nl-NL" sz="3600" dirty="0">
                <a:solidFill>
                  <a:schemeClr val="bg1"/>
                </a:solidFill>
              </a:rPr>
              <a:t>23  Maar ieder in zijn eigen orde: </a:t>
            </a:r>
          </a:p>
          <a:p>
            <a:pPr marL="0" indent="0" algn="ctr">
              <a:buNone/>
            </a:pPr>
            <a:r>
              <a:rPr lang="nl-NL" sz="3600" i="1" dirty="0">
                <a:solidFill>
                  <a:srgbClr val="FFFF00"/>
                </a:solidFill>
              </a:rPr>
              <a:t>Christus als eersteling</a:t>
            </a:r>
            <a:r>
              <a:rPr lang="nl-NL" sz="3600" dirty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nl-NL" sz="3600" dirty="0">
                <a:solidFill>
                  <a:srgbClr val="FFFF00"/>
                </a:solidFill>
              </a:rPr>
              <a:t>daarna die van Christus zijn</a:t>
            </a:r>
            <a:r>
              <a:rPr lang="nl-NL" sz="3600" dirty="0">
                <a:solidFill>
                  <a:schemeClr val="bg1"/>
                </a:solidFill>
              </a:rPr>
              <a:t>, </a:t>
            </a:r>
            <a:r>
              <a:rPr lang="nl-NL" sz="3600" i="1" u="sng" dirty="0">
                <a:solidFill>
                  <a:srgbClr val="00B0F0"/>
                </a:solidFill>
              </a:rPr>
              <a:t>bij zijn komst</a:t>
            </a:r>
            <a:r>
              <a:rPr lang="nl-NL" sz="3600" i="1" dirty="0">
                <a:solidFill>
                  <a:srgbClr val="00B0F0"/>
                </a:solidFill>
              </a:rPr>
              <a:t>.[</a:t>
            </a:r>
            <a:r>
              <a:rPr lang="nl-NL" sz="3600" i="1" dirty="0" err="1">
                <a:solidFill>
                  <a:srgbClr val="00B0F0"/>
                </a:solidFill>
              </a:rPr>
              <a:t>Parousia</a:t>
            </a:r>
            <a:r>
              <a:rPr lang="nl-NL" sz="3600" i="1" dirty="0">
                <a:solidFill>
                  <a:srgbClr val="00B0F0"/>
                </a:solidFill>
              </a:rPr>
              <a:t>]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AC97AE-059C-584A-F731-C01924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2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26C198-E185-1F8E-489F-D1A12371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22</a:t>
            </a:fld>
            <a:endParaRPr lang="nl-NL"/>
          </a:p>
        </p:txBody>
      </p:sp>
      <p:pic>
        <p:nvPicPr>
          <p:cNvPr id="5" name="IK BEN - gezongen door Sela">
            <a:hlinkClick r:id="" action="ppaction://media"/>
            <a:extLst>
              <a:ext uri="{FF2B5EF4-FFF2-40B4-BE49-F238E27FC236}">
                <a16:creationId xmlns:a16="http://schemas.microsoft.com/office/drawing/2014/main" id="{0EA8F44C-0246-968C-FF19-74BE328599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2150" y="328611"/>
            <a:ext cx="8388350" cy="6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351"/>
            <a:ext cx="10515600" cy="4943474"/>
          </a:xfrm>
          <a:solidFill>
            <a:srgbClr val="002060"/>
          </a:solidFill>
        </p:spPr>
        <p:txBody>
          <a:bodyPr>
            <a:normAutofit fontScale="47500" lnSpcReduction="20000"/>
          </a:bodyPr>
          <a:lstStyle/>
          <a:p>
            <a:r>
              <a:rPr lang="nl-NL" sz="6700" dirty="0">
                <a:solidFill>
                  <a:schemeClr val="bg1"/>
                </a:solidFill>
              </a:rPr>
              <a:t>Na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maal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jaar een </a:t>
            </a:r>
            <a:r>
              <a:rPr lang="nl-NL" sz="6700" dirty="0">
                <a:solidFill>
                  <a:srgbClr val="FFFF00"/>
                </a:solidFill>
              </a:rPr>
              <a:t>jubeljaar</a:t>
            </a:r>
            <a:r>
              <a:rPr lang="nl-NL" sz="6700" dirty="0">
                <a:solidFill>
                  <a:schemeClr val="bg1"/>
                </a:solidFill>
              </a:rPr>
              <a:t>, Lev. 25:8-13. </a:t>
            </a:r>
          </a:p>
          <a:p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zendbrieven</a:t>
            </a:r>
            <a:r>
              <a:rPr lang="nl-NL" sz="6700" dirty="0">
                <a:solidFill>
                  <a:schemeClr val="bg1"/>
                </a:solidFill>
              </a:rPr>
              <a:t>, Openb. 2-3.</a:t>
            </a:r>
          </a:p>
          <a:p>
            <a:r>
              <a:rPr lang="nl-NL" sz="6700" dirty="0">
                <a:solidFill>
                  <a:srgbClr val="FFFF00"/>
                </a:solidFill>
              </a:rPr>
              <a:t>Kandelaar</a:t>
            </a:r>
            <a:r>
              <a:rPr lang="nl-NL" sz="6700" dirty="0">
                <a:solidFill>
                  <a:schemeClr val="bg1"/>
                </a:solidFill>
              </a:rPr>
              <a:t> met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armen, Ex. 25:37. </a:t>
            </a:r>
          </a:p>
          <a:p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Geesten [cherubs] </a:t>
            </a:r>
            <a:r>
              <a:rPr lang="nl-NL" sz="6700" dirty="0">
                <a:solidFill>
                  <a:schemeClr val="bg1"/>
                </a:solidFill>
              </a:rPr>
              <a:t>, Openb. 1:4, 5:6; Jes. 11:2. </a:t>
            </a:r>
          </a:p>
          <a:p>
            <a:r>
              <a:rPr lang="nl-NL" sz="6700" dirty="0">
                <a:solidFill>
                  <a:schemeClr val="bg1"/>
                </a:solidFill>
              </a:rPr>
              <a:t>In  Openb. ook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engelen</a:t>
            </a:r>
            <a:r>
              <a:rPr lang="nl-NL" sz="6700" dirty="0">
                <a:solidFill>
                  <a:schemeClr val="bg1"/>
                </a:solidFill>
              </a:rPr>
              <a:t>,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zegels</a:t>
            </a:r>
            <a:r>
              <a:rPr lang="nl-NL" sz="6700" dirty="0">
                <a:solidFill>
                  <a:schemeClr val="bg1"/>
                </a:solidFill>
              </a:rPr>
              <a:t>,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bazuinen</a:t>
            </a:r>
            <a:r>
              <a:rPr lang="nl-NL" sz="6700" dirty="0">
                <a:solidFill>
                  <a:schemeClr val="bg1"/>
                </a:solidFill>
              </a:rPr>
              <a:t>,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schalen</a:t>
            </a:r>
            <a:r>
              <a:rPr lang="nl-NL" sz="6700" dirty="0">
                <a:solidFill>
                  <a:schemeClr val="bg1"/>
                </a:solidFill>
              </a:rPr>
              <a:t>,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</a:t>
            </a:r>
            <a:r>
              <a:rPr lang="nl-NL" sz="6700" dirty="0">
                <a:solidFill>
                  <a:srgbClr val="FFFF00"/>
                </a:solidFill>
              </a:rPr>
              <a:t>plagen</a:t>
            </a:r>
            <a:r>
              <a:rPr lang="nl-NL" sz="6700" dirty="0">
                <a:solidFill>
                  <a:schemeClr val="bg1"/>
                </a:solidFill>
              </a:rPr>
              <a:t>. </a:t>
            </a:r>
          </a:p>
          <a:p>
            <a:r>
              <a:rPr lang="nl-NL" sz="6700" dirty="0">
                <a:solidFill>
                  <a:schemeClr val="bg1"/>
                </a:solidFill>
              </a:rPr>
              <a:t>Verder </a:t>
            </a:r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chemeClr val="bg1"/>
                </a:solidFill>
              </a:rPr>
              <a:t> diakenen in Hand. 6:3; </a:t>
            </a:r>
          </a:p>
          <a:p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rgbClr val="FFFF00"/>
                </a:solidFill>
              </a:rPr>
              <a:t> gelijkenissen </a:t>
            </a:r>
            <a:r>
              <a:rPr lang="nl-NL" sz="6700" dirty="0">
                <a:solidFill>
                  <a:schemeClr val="bg1"/>
                </a:solidFill>
              </a:rPr>
              <a:t>in Matt. 13; </a:t>
            </a:r>
          </a:p>
          <a:p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rgbClr val="FFFF00"/>
                </a:solidFill>
              </a:rPr>
              <a:t> Joodse feesten </a:t>
            </a:r>
            <a:r>
              <a:rPr lang="nl-NL" sz="6700" dirty="0">
                <a:solidFill>
                  <a:schemeClr val="bg1"/>
                </a:solidFill>
              </a:rPr>
              <a:t>: “hoogtijden des Heren” in Lev. 23, enz. </a:t>
            </a:r>
          </a:p>
          <a:p>
            <a:r>
              <a:rPr lang="nl-NL" sz="6700" dirty="0">
                <a:solidFill>
                  <a:srgbClr val="00B0F0"/>
                </a:solidFill>
              </a:rPr>
              <a:t>7</a:t>
            </a:r>
            <a:r>
              <a:rPr lang="nl-NL" sz="6700" dirty="0">
                <a:solidFill>
                  <a:srgbClr val="FFFF00"/>
                </a:solidFill>
              </a:rPr>
              <a:t> volmaakte predikingen </a:t>
            </a:r>
            <a:r>
              <a:rPr lang="nl-NL" sz="6700" dirty="0">
                <a:solidFill>
                  <a:schemeClr val="bg1"/>
                </a:solidFill>
              </a:rPr>
              <a:t>van Jezus zelf. [</a:t>
            </a:r>
            <a:r>
              <a:rPr lang="nl-NL" sz="6700" dirty="0">
                <a:solidFill>
                  <a:srgbClr val="00B0F0"/>
                </a:solidFill>
              </a:rPr>
              <a:t>één behandelen we hier) 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BDB30A6E-C9ED-0D2C-6FC1-FCB12D4F25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149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dirty="0">
                <a:solidFill>
                  <a:srgbClr val="FFFF00"/>
                </a:solidFill>
              </a:rPr>
              <a:t>ZEVEN</a:t>
            </a:r>
            <a:r>
              <a:rPr lang="nl-NL" sz="2800" dirty="0">
                <a:solidFill>
                  <a:schemeClr val="bg1"/>
                </a:solidFill>
              </a:rPr>
              <a:t> :  </a:t>
            </a: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Het getal 7 spreekt van de volmaaktheid </a:t>
            </a: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in Gods wegen en handelen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7D5AB6-E950-E21D-0748-8E6AE7C8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1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Zeven dagen in de week: God verordening!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Na de Franse Revolutie werd in 1793 een "</a:t>
            </a:r>
            <a:r>
              <a:rPr lang="nl-NL" sz="3600" dirty="0">
                <a:solidFill>
                  <a:srgbClr val="FFFF00"/>
                </a:solidFill>
              </a:rPr>
              <a:t>week</a:t>
            </a:r>
            <a:r>
              <a:rPr lang="nl-NL" sz="3600" dirty="0">
                <a:solidFill>
                  <a:schemeClr val="bg1"/>
                </a:solidFill>
              </a:rPr>
              <a:t>" bestaande uit </a:t>
            </a:r>
            <a:r>
              <a:rPr lang="nl-NL" sz="3600" dirty="0">
                <a:solidFill>
                  <a:srgbClr val="FFFF00"/>
                </a:solidFill>
              </a:rPr>
              <a:t>10 dagen </a:t>
            </a:r>
            <a:r>
              <a:rPr lang="nl-NL" sz="3600" dirty="0">
                <a:solidFill>
                  <a:schemeClr val="bg1"/>
                </a:solidFill>
              </a:rPr>
              <a:t>ingevoerd. Deze werd echter in 1806 weer afgeschaft.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De Sovjet-Unie probeerde zonder succes een week van </a:t>
            </a:r>
            <a:r>
              <a:rPr lang="nl-NL" sz="3600" dirty="0">
                <a:solidFill>
                  <a:srgbClr val="FFFF00"/>
                </a:solidFill>
              </a:rPr>
              <a:t>zes dagen</a:t>
            </a:r>
            <a:r>
              <a:rPr lang="nl-NL" sz="3600" dirty="0">
                <a:solidFill>
                  <a:schemeClr val="bg1"/>
                </a:solidFill>
              </a:rPr>
              <a:t>, met de zesde dag als rustdag, in te voeren.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C1521C-EE02-D908-AA70-71A782BE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8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Biologische weekritme In het menselijk lichaam zijn er ook </a:t>
            </a:r>
            <a:r>
              <a:rPr lang="nl-NL" sz="3600" i="1" dirty="0">
                <a:solidFill>
                  <a:srgbClr val="00B0F0"/>
                </a:solidFill>
              </a:rPr>
              <a:t>week</a:t>
            </a:r>
            <a:r>
              <a:rPr lang="nl-NL" sz="3600" dirty="0">
                <a:solidFill>
                  <a:schemeClr val="bg1"/>
                </a:solidFill>
              </a:rPr>
              <a:t>ritmes werkzaam.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De concentraties van stoffen in het bloed en de urine fluctueren met een </a:t>
            </a:r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daags ritme. </a:t>
            </a:r>
          </a:p>
          <a:p>
            <a:r>
              <a:rPr lang="nl-NL" sz="3600" dirty="0">
                <a:solidFill>
                  <a:schemeClr val="bg1"/>
                </a:solidFill>
              </a:rPr>
              <a:t>Ook schommelen de bloeddruk, het aantal hart- en herseninfarcten, maar ook zelfmoord en geboortes met het </a:t>
            </a:r>
            <a:r>
              <a:rPr lang="nl-NL" sz="3600" i="1" dirty="0">
                <a:solidFill>
                  <a:srgbClr val="00B0F0"/>
                </a:solidFill>
              </a:rPr>
              <a:t>ritme van de week</a:t>
            </a:r>
            <a:r>
              <a:rPr lang="nl-NL" sz="3600" dirty="0">
                <a:solidFill>
                  <a:schemeClr val="bg1"/>
                </a:solidFill>
              </a:rPr>
              <a:t>. </a:t>
            </a:r>
          </a:p>
          <a:p>
            <a:r>
              <a:rPr lang="nl-NL" sz="3600" dirty="0">
                <a:solidFill>
                  <a:schemeClr val="bg1"/>
                </a:solidFill>
              </a:rPr>
              <a:t>Bij mensen die tijdens een experiment </a:t>
            </a:r>
            <a:r>
              <a:rPr lang="nl-NL" sz="3600" i="1" dirty="0">
                <a:solidFill>
                  <a:srgbClr val="FFFF00"/>
                </a:solidFill>
              </a:rPr>
              <a:t>honderd dagen </a:t>
            </a:r>
            <a:r>
              <a:rPr lang="nl-NL" sz="3600" dirty="0">
                <a:solidFill>
                  <a:schemeClr val="bg1"/>
                </a:solidFill>
              </a:rPr>
              <a:t>lang onder constante omstandigheden in een grot verbleven, </a:t>
            </a:r>
            <a:r>
              <a:rPr lang="nl-NL" sz="3600" dirty="0">
                <a:solidFill>
                  <a:srgbClr val="FFFF00"/>
                </a:solidFill>
              </a:rPr>
              <a:t>vertoonden ook het </a:t>
            </a:r>
            <a:r>
              <a:rPr lang="nl-NL" sz="3600" i="1" dirty="0">
                <a:solidFill>
                  <a:srgbClr val="00B0F0"/>
                </a:solidFill>
              </a:rPr>
              <a:t>ritme van een week</a:t>
            </a:r>
            <a:r>
              <a:rPr lang="nl-NL" sz="3600" dirty="0">
                <a:solidFill>
                  <a:schemeClr val="bg1"/>
                </a:solidFill>
              </a:rPr>
              <a:t>.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CB537CF-91D4-5D6A-6D63-951FC749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0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De mensheid heeft het weekritme van zeven dagen ingeschapen gekregen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 zit dus in onze biologische lichaam ! </a:t>
            </a:r>
          </a:p>
          <a:p>
            <a:r>
              <a:rPr lang="nl-NL" sz="3600" dirty="0">
                <a:solidFill>
                  <a:schemeClr val="bg1"/>
                </a:solidFill>
              </a:rPr>
              <a:t>Dan verbaast het ons niet, dat we in </a:t>
            </a:r>
            <a:r>
              <a:rPr lang="nl-NL" sz="3600" u="sng" dirty="0">
                <a:solidFill>
                  <a:srgbClr val="FFFF00"/>
                </a:solidFill>
              </a:rPr>
              <a:t>Gods Woord </a:t>
            </a:r>
            <a:r>
              <a:rPr lang="nl-NL" sz="3600" dirty="0">
                <a:solidFill>
                  <a:schemeClr val="bg1"/>
                </a:solidFill>
              </a:rPr>
              <a:t>vele teksten vinden, met als kern  het getal 7 !</a:t>
            </a:r>
          </a:p>
          <a:p>
            <a:pPr marL="0" indent="0">
              <a:buNone/>
            </a:pP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rgbClr val="FFFF00"/>
                </a:solidFill>
              </a:rPr>
              <a:t>557</a:t>
            </a:r>
            <a:r>
              <a:rPr lang="nl-NL" sz="3600" dirty="0">
                <a:solidFill>
                  <a:schemeClr val="bg1"/>
                </a:solidFill>
              </a:rPr>
              <a:t> teksten met het woord “</a:t>
            </a:r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” in de bijbel! </a:t>
            </a:r>
          </a:p>
          <a:p>
            <a:r>
              <a:rPr lang="nl-NL" sz="3600" dirty="0">
                <a:solidFill>
                  <a:srgbClr val="FFFF00"/>
                </a:solidFill>
              </a:rPr>
              <a:t>90</a:t>
            </a:r>
            <a:r>
              <a:rPr lang="nl-NL" sz="3600" dirty="0">
                <a:solidFill>
                  <a:schemeClr val="bg1"/>
                </a:solidFill>
              </a:rPr>
              <a:t> teksten in de bijbel, die over </a:t>
            </a:r>
            <a:r>
              <a:rPr lang="nl-NL" sz="3600" dirty="0">
                <a:solidFill>
                  <a:srgbClr val="00B0F0"/>
                </a:solidFill>
              </a:rPr>
              <a:t>7 dagen </a:t>
            </a:r>
            <a:r>
              <a:rPr lang="nl-NL" sz="3600" dirty="0">
                <a:solidFill>
                  <a:schemeClr val="bg1"/>
                </a:solidFill>
              </a:rPr>
              <a:t>gaan ! 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2F5CC3B-DB99-28DD-0071-56E1872B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1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 dagen : </a:t>
            </a:r>
            <a:r>
              <a:rPr lang="nl-NL" sz="3600" dirty="0">
                <a:solidFill>
                  <a:srgbClr val="FFFF00"/>
                </a:solidFill>
              </a:rPr>
              <a:t>voorbeeld: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3600" u="sng" dirty="0">
                <a:solidFill>
                  <a:schemeClr val="bg1"/>
                </a:solidFill>
              </a:rPr>
              <a:t>Genesis 2:3 </a:t>
            </a:r>
          </a:p>
          <a:p>
            <a:pPr marL="0" indent="0">
              <a:buNone/>
            </a:pPr>
            <a:r>
              <a:rPr lang="nl-NL" sz="3600" u="sng" dirty="0">
                <a:solidFill>
                  <a:schemeClr val="bg1"/>
                </a:solidFill>
              </a:rPr>
              <a:t> </a:t>
            </a:r>
          </a:p>
          <a:p>
            <a:r>
              <a:rPr lang="nl-NL" sz="3600" dirty="0">
                <a:solidFill>
                  <a:schemeClr val="bg1"/>
                </a:solidFill>
              </a:rPr>
              <a:t>En God zegende </a:t>
            </a:r>
            <a:r>
              <a:rPr lang="nl-NL" sz="3600" i="1" u="sng" dirty="0">
                <a:solidFill>
                  <a:srgbClr val="FFFF00"/>
                </a:solidFill>
              </a:rPr>
              <a:t>de zevende </a:t>
            </a:r>
            <a:r>
              <a:rPr lang="nl-NL" sz="3600" u="sng" dirty="0">
                <a:solidFill>
                  <a:srgbClr val="FFFF00"/>
                </a:solidFill>
              </a:rPr>
              <a:t>dag</a:t>
            </a:r>
            <a:r>
              <a:rPr lang="nl-NL" sz="3600" dirty="0">
                <a:solidFill>
                  <a:srgbClr val="FFFF00"/>
                </a:solidFill>
              </a:rPr>
              <a:t> </a:t>
            </a:r>
            <a:r>
              <a:rPr lang="nl-NL" sz="3600" u="sng" dirty="0">
                <a:solidFill>
                  <a:srgbClr val="FFFF00"/>
                </a:solidFill>
              </a:rPr>
              <a:t>[Sabbat]</a:t>
            </a:r>
            <a:r>
              <a:rPr lang="nl-NL" sz="3600" dirty="0">
                <a:solidFill>
                  <a:srgbClr val="FFFF00"/>
                </a:solidFill>
              </a:rPr>
              <a:t> </a:t>
            </a:r>
            <a:r>
              <a:rPr lang="nl-NL" sz="3600" dirty="0">
                <a:solidFill>
                  <a:schemeClr val="bg1"/>
                </a:solidFill>
              </a:rPr>
              <a:t>en heiligde die, </a:t>
            </a:r>
          </a:p>
          <a:p>
            <a:r>
              <a:rPr lang="nl-NL" sz="3600" dirty="0">
                <a:solidFill>
                  <a:schemeClr val="bg1"/>
                </a:solidFill>
              </a:rPr>
              <a:t>want daarop </a:t>
            </a:r>
            <a:r>
              <a:rPr lang="nl-NL" sz="3600" i="1" dirty="0">
                <a:solidFill>
                  <a:srgbClr val="FFFF00"/>
                </a:solidFill>
              </a:rPr>
              <a:t>rustte Hij </a:t>
            </a:r>
            <a:r>
              <a:rPr lang="nl-NL" sz="3600" dirty="0">
                <a:solidFill>
                  <a:schemeClr val="bg1"/>
                </a:solidFill>
              </a:rPr>
              <a:t>van al Zijn werk, </a:t>
            </a:r>
          </a:p>
          <a:p>
            <a:r>
              <a:rPr lang="nl-NL" sz="3600" dirty="0">
                <a:solidFill>
                  <a:schemeClr val="bg1"/>
                </a:solidFill>
              </a:rPr>
              <a:t>dat God schiep door het te maken.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DD4DAF-11FD-B57B-F611-D190CD93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5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Zeven weken. Voorbeeld: 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nl-NL" sz="3600" u="sng" dirty="0">
                <a:solidFill>
                  <a:schemeClr val="bg1"/>
                </a:solidFill>
              </a:rPr>
              <a:t>Lev. 23: 15.</a:t>
            </a:r>
            <a:r>
              <a:rPr lang="nl-NL" sz="3600" dirty="0">
                <a:solidFill>
                  <a:schemeClr val="bg1"/>
                </a:solidFill>
              </a:rPr>
              <a:t>   U moet dan vanaf de dag na de sabbat</a:t>
            </a:r>
          </a:p>
          <a:p>
            <a:r>
              <a:rPr lang="nl-NL" sz="3600" dirty="0">
                <a:solidFill>
                  <a:schemeClr val="bg1"/>
                </a:solidFill>
              </a:rPr>
              <a:t>[</a:t>
            </a:r>
            <a:r>
              <a:rPr lang="nl-NL" sz="3600" i="1" dirty="0">
                <a:solidFill>
                  <a:srgbClr val="FFFF00"/>
                </a:solidFill>
              </a:rPr>
              <a:t>Na later bleek, vanaf de OPSTANDING op paasmorgen</a:t>
            </a:r>
            <a:r>
              <a:rPr lang="nl-NL" sz="3600" dirty="0">
                <a:solidFill>
                  <a:schemeClr val="bg1"/>
                </a:solidFill>
              </a:rPr>
              <a:t>]  gaan tellen, </a:t>
            </a:r>
          </a:p>
          <a:p>
            <a:r>
              <a:rPr lang="nl-NL" sz="3600" dirty="0">
                <a:solidFill>
                  <a:schemeClr val="bg1"/>
                </a:solidFill>
              </a:rPr>
              <a:t>vanaf de dag dat u de schoof van het beweegoffer gebracht hebt. [ De Hoge Priester in het </a:t>
            </a:r>
            <a:r>
              <a:rPr lang="nl-NL" sz="3600" dirty="0" err="1">
                <a:solidFill>
                  <a:schemeClr val="bg1"/>
                </a:solidFill>
              </a:rPr>
              <a:t>Kidrondal</a:t>
            </a:r>
            <a:r>
              <a:rPr lang="nl-NL" sz="3600" dirty="0">
                <a:solidFill>
                  <a:schemeClr val="bg1"/>
                </a:solidFill>
              </a:rPr>
              <a:t>] </a:t>
            </a:r>
          </a:p>
          <a:p>
            <a:r>
              <a:rPr lang="nl-NL" sz="3600" dirty="0">
                <a:solidFill>
                  <a:srgbClr val="00B0F0"/>
                </a:solidFill>
              </a:rPr>
              <a:t>Zeven</a:t>
            </a:r>
            <a:r>
              <a:rPr lang="nl-NL" sz="3600" dirty="0">
                <a:solidFill>
                  <a:schemeClr val="bg1"/>
                </a:solidFill>
              </a:rPr>
              <a:t> volle weken zullen het zijn.</a:t>
            </a:r>
          </a:p>
          <a:p>
            <a:r>
              <a:rPr lang="nl-NL" sz="3600" dirty="0">
                <a:solidFill>
                  <a:srgbClr val="00B0F0"/>
                </a:solidFill>
              </a:rPr>
              <a:t>7 x 7 </a:t>
            </a:r>
            <a:r>
              <a:rPr lang="nl-NL" sz="3600" dirty="0">
                <a:solidFill>
                  <a:schemeClr val="bg1"/>
                </a:solidFill>
              </a:rPr>
              <a:t>dagen = 49 dagen. </a:t>
            </a:r>
          </a:p>
          <a:p>
            <a:pPr algn="ctr"/>
            <a:r>
              <a:rPr lang="nl-NL" sz="3600" dirty="0">
                <a:solidFill>
                  <a:schemeClr val="bg1"/>
                </a:solidFill>
              </a:rPr>
              <a:t>Na de </a:t>
            </a:r>
            <a:r>
              <a:rPr lang="nl-NL" sz="3600" dirty="0">
                <a:solidFill>
                  <a:srgbClr val="00B0F0"/>
                </a:solidFill>
              </a:rPr>
              <a:t>zevende</a:t>
            </a:r>
            <a:r>
              <a:rPr lang="nl-NL" sz="3600" dirty="0">
                <a:solidFill>
                  <a:schemeClr val="bg1"/>
                </a:solidFill>
              </a:rPr>
              <a:t> sabbat wordt het op de 50e dag PINKSTERFEEST !!</a:t>
            </a:r>
          </a:p>
          <a:p>
            <a:r>
              <a:rPr lang="nl-NL" sz="3600" dirty="0">
                <a:solidFill>
                  <a:schemeClr val="bg1"/>
                </a:solidFill>
              </a:rPr>
              <a:t>Dan worden twee </a:t>
            </a:r>
            <a:r>
              <a:rPr lang="nl-NL" sz="3600" dirty="0">
                <a:solidFill>
                  <a:srgbClr val="00B0F0"/>
                </a:solidFill>
              </a:rPr>
              <a:t>tarwe- broden gebakken: gezuurd… 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0B03E0-98CF-25F9-847E-E92C25D88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365126"/>
            <a:ext cx="10692385" cy="606486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F6D5452-5703-DD69-C23A-D742A1CFD3B9}"/>
              </a:ext>
            </a:extLst>
          </p:cNvPr>
          <p:cNvSpPr txBox="1"/>
          <p:nvPr/>
        </p:nvSpPr>
        <p:spPr>
          <a:xfrm>
            <a:off x="8068056" y="5749477"/>
            <a:ext cx="32857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Geen tempel? Geen hogepriester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9C8B4FD-B5B2-997A-A9FD-092412A0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F60E09C-466C-430A-B204-C75084C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689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</a:rPr>
              <a:t>De </a:t>
            </a:r>
            <a:r>
              <a:rPr lang="nl-NL" sz="3600" b="1" dirty="0">
                <a:solidFill>
                  <a:srgbClr val="00B0F0"/>
                </a:solidFill>
              </a:rPr>
              <a:t>Gemeente</a:t>
            </a:r>
            <a:r>
              <a:rPr lang="nl-NL" sz="3600" dirty="0">
                <a:solidFill>
                  <a:schemeClr val="bg1"/>
                </a:solidFill>
              </a:rPr>
              <a:t> wordt geboren,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volgens Gods plan </a:t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>
                <a:solidFill>
                  <a:schemeClr val="bg1"/>
                </a:solidFill>
              </a:rPr>
              <a:t>na </a:t>
            </a:r>
            <a:r>
              <a:rPr lang="nl-NL" sz="3600" dirty="0">
                <a:solidFill>
                  <a:srgbClr val="00B0F0"/>
                </a:solidFill>
              </a:rPr>
              <a:t>7</a:t>
            </a:r>
            <a:r>
              <a:rPr lang="nl-NL" sz="3600" dirty="0">
                <a:solidFill>
                  <a:schemeClr val="bg1"/>
                </a:solidFill>
              </a:rPr>
              <a:t> x </a:t>
            </a:r>
            <a:r>
              <a:rPr lang="nl-NL" sz="3600" dirty="0">
                <a:solidFill>
                  <a:srgbClr val="00B0F0"/>
                </a:solidFill>
              </a:rPr>
              <a:t>7</a:t>
            </a:r>
            <a:r>
              <a:rPr lang="nl-NL" sz="3600" dirty="0">
                <a:solidFill>
                  <a:schemeClr val="bg1"/>
                </a:solidFill>
              </a:rPr>
              <a:t> weken </a:t>
            </a:r>
            <a:r>
              <a:rPr lang="nl-NL" sz="3600" i="1" dirty="0">
                <a:solidFill>
                  <a:srgbClr val="00B0F0"/>
                </a:solidFill>
              </a:rPr>
              <a:t>na de Opstanding </a:t>
            </a:r>
            <a:r>
              <a:rPr lang="nl-NL" sz="3600" dirty="0">
                <a:solidFill>
                  <a:schemeClr val="bg1"/>
                </a:solidFill>
              </a:rPr>
              <a:t>! </a:t>
            </a:r>
            <a:r>
              <a:rPr lang="nl-NL" sz="3600" dirty="0">
                <a:solidFill>
                  <a:srgbClr val="FFFF00"/>
                </a:solidFill>
              </a:rPr>
              <a:t>PINKSTEREN</a:t>
            </a:r>
            <a:r>
              <a:rPr lang="nl-NL" sz="3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42EF498-0DA1-B9D4-CCFE-C3AC9911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408"/>
            <a:ext cx="10515600" cy="4055555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Beeld van de gemeente !  </a:t>
            </a:r>
          </a:p>
          <a:p>
            <a:r>
              <a:rPr lang="nl-NL" sz="3600" dirty="0">
                <a:solidFill>
                  <a:srgbClr val="FFFF00"/>
                </a:solidFill>
              </a:rPr>
              <a:t>EERST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u="sng" dirty="0">
                <a:solidFill>
                  <a:schemeClr val="bg1"/>
                </a:solidFill>
              </a:rPr>
              <a:t>joodse</a:t>
            </a:r>
            <a:r>
              <a:rPr lang="nl-NL" sz="3600" dirty="0">
                <a:solidFill>
                  <a:schemeClr val="bg1"/>
                </a:solidFill>
              </a:rPr>
              <a:t> christenen , bekeerd door de preek van Petrus</a:t>
            </a:r>
          </a:p>
          <a:p>
            <a:r>
              <a:rPr lang="nl-NL" sz="3600" dirty="0">
                <a:solidFill>
                  <a:srgbClr val="FFFF00"/>
                </a:solidFill>
              </a:rPr>
              <a:t>DAARNA</a:t>
            </a:r>
            <a:r>
              <a:rPr lang="nl-NL" sz="3600" dirty="0">
                <a:solidFill>
                  <a:schemeClr val="bg1"/>
                </a:solidFill>
              </a:rPr>
              <a:t> Cornelius in Hand 10: </a:t>
            </a:r>
            <a:r>
              <a:rPr lang="nl-NL" sz="3600" u="sng" dirty="0">
                <a:solidFill>
                  <a:schemeClr val="bg1"/>
                </a:solidFill>
              </a:rPr>
              <a:t>christenen uit de heidenen</a:t>
            </a:r>
            <a:r>
              <a:rPr lang="nl-NL" sz="3600" dirty="0">
                <a:solidFill>
                  <a:schemeClr val="bg1"/>
                </a:solidFill>
              </a:rPr>
              <a:t>:  2 </a:t>
            </a:r>
            <a:r>
              <a:rPr lang="nl-NL" sz="3600" dirty="0" err="1">
                <a:solidFill>
                  <a:schemeClr val="bg1"/>
                </a:solidFill>
              </a:rPr>
              <a:t>tarwe-broden</a:t>
            </a:r>
            <a:r>
              <a:rPr lang="nl-NL" sz="3600" dirty="0">
                <a:solidFill>
                  <a:schemeClr val="bg1"/>
                </a:solidFill>
              </a:rPr>
              <a:t> ! </a:t>
            </a:r>
          </a:p>
          <a:p>
            <a:r>
              <a:rPr lang="nl-NL" sz="3600" dirty="0">
                <a:solidFill>
                  <a:schemeClr val="bg1"/>
                </a:solidFill>
              </a:rPr>
              <a:t>Joh. 10:16  Ik heb nog </a:t>
            </a:r>
            <a:r>
              <a:rPr lang="nl-NL" sz="3600" i="1" dirty="0">
                <a:solidFill>
                  <a:srgbClr val="FFFF00"/>
                </a:solidFill>
              </a:rPr>
              <a:t>andere schapen</a:t>
            </a:r>
            <a:r>
              <a:rPr lang="nl-NL" sz="3600" dirty="0">
                <a:solidFill>
                  <a:schemeClr val="bg1"/>
                </a:solidFill>
              </a:rPr>
              <a:t>, die niet van deze schaapskooi zijn; ook die moet Ik binnenbrengen, en zij zullen Mijn stem horen en het zal worden </a:t>
            </a:r>
            <a:r>
              <a:rPr lang="nl-NL" sz="3600" i="1" dirty="0">
                <a:solidFill>
                  <a:srgbClr val="FFFF00"/>
                </a:solidFill>
              </a:rPr>
              <a:t>één kudde en één Herder.</a:t>
            </a:r>
          </a:p>
          <a:p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A5EBB9-804A-6CE5-4D35-F2C77D55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3D0-A775-4648-9376-2357AC178F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8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1636</Words>
  <Application>Microsoft Office PowerPoint</Application>
  <PresentationFormat>Breedbeeld</PresentationFormat>
  <Paragraphs>135</Paragraphs>
  <Slides>22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HET GETAL VAN DE VOLMAAKTHEID,  ZEVEN,  in Gods wegen en handelen</vt:lpstr>
      <vt:lpstr>ZEVEN :   Het getal 7 spreekt van de volmaaktheid  in Gods wegen en handelen</vt:lpstr>
      <vt:lpstr>ZEVEN :   Het getal 7 spreekt van de volmaaktheid  in Gods wegen en handelen</vt:lpstr>
      <vt:lpstr>Zeven dagen in de week: God verordening! </vt:lpstr>
      <vt:lpstr>Biologische weekritme In het menselijk lichaam zijn er ook weekritmes werkzaam. </vt:lpstr>
      <vt:lpstr>De mensheid heeft het weekritme van zeven dagen ingeschapen gekregen</vt:lpstr>
      <vt:lpstr>ZEVEN dagen : voorbeeld: </vt:lpstr>
      <vt:lpstr>Zeven weken. Voorbeeld:  </vt:lpstr>
      <vt:lpstr>De Gemeente wordt geboren,  volgens Gods plan  na 7 x 7 weken na de Opstanding ! PINKSTEREN. </vt:lpstr>
      <vt:lpstr>Jaarweek :  Een profetische uitdrukking  voor een afgebakende periode van 7 jaar </vt:lpstr>
      <vt:lpstr>Jezus heeft een serie van zeven volmaakte predikingen  in het evangelie van Johannes laten opschrijven  door de Heilige Geest:</vt:lpstr>
      <vt:lpstr>De HERE GOD, JaHWeH , werd niet of nauwelijks meer gekend onder het slavenvolk van de joden in Egypte.</vt:lpstr>
      <vt:lpstr>Zeven volmaakte predikingen, waar de Here begint met  “IK BEN” =  “ego eimi”</vt:lpstr>
      <vt:lpstr>Het is vlak vóór Pascha : </vt:lpstr>
      <vt:lpstr>Jezus geeft 5000 mannen, de vrouwen nog niet eens meegeteld…, te eten van 5 gerstebroden (Israël)  en twee visjes…</vt:lpstr>
      <vt:lpstr>Wat een indrukwekkende happening! Maar…</vt:lpstr>
      <vt:lpstr>Jezus waarschuwt echter: </vt:lpstr>
      <vt:lpstr>Joh. 6:35   En Jezus zei tegen hen: Ik ben het Brood des levens;  wie tot Mij komt, zal beslist geen honger hebben,  en wie in Mij gelooft, zal nooit meer dorst hebben.</vt:lpstr>
      <vt:lpstr> “Jezus is God?” Dat is lastering! Daarom wil men Jezus doden! </vt:lpstr>
      <vt:lpstr>Jezus is gekomen om de mensheid te verlossen ,  te redden; Joh. 6:36-39 </vt:lpstr>
      <vt:lpstr>I Cor.15: 21-23  Bij de  “parousia”- komst van de Heer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GETAL VAN DE VOLMAAKTHEID,  ZEVEN,  in Gods wegen en handelen</dc:title>
  <dc:creator>Wagenmakers</dc:creator>
  <cp:lastModifiedBy>Wagenmakers</cp:lastModifiedBy>
  <cp:revision>7</cp:revision>
  <dcterms:created xsi:type="dcterms:W3CDTF">2022-09-29T10:45:01Z</dcterms:created>
  <dcterms:modified xsi:type="dcterms:W3CDTF">2022-10-18T21:13:43Z</dcterms:modified>
</cp:coreProperties>
</file>